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56" r:id="rId2"/>
    <p:sldId id="278" r:id="rId3"/>
    <p:sldId id="270" r:id="rId4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434" autoAdjust="0"/>
  </p:normalViewPr>
  <p:slideViewPr>
    <p:cSldViewPr snapToGrid="0">
      <p:cViewPr varScale="1">
        <p:scale>
          <a:sx n="66" d="100"/>
          <a:sy n="66" d="100"/>
        </p:scale>
        <p:origin x="132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>
            <a:extLst>
              <a:ext uri="{FF2B5EF4-FFF2-40B4-BE49-F238E27FC236}">
                <a16:creationId xmlns:a16="http://schemas.microsoft.com/office/drawing/2014/main" xmlns="" id="{339632D8-07CC-4F93-A877-669D4A3AA47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xmlns="" id="{B7B54153-3A67-4F40-8A6C-575E6FE98AA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1D9F4D-1DF5-4901-84EE-191BD23ED414}" type="datetimeFigureOut">
              <a:rPr lang="pt-BR" smtClean="0"/>
              <a:t>11/10/2018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xmlns="" id="{BCA3E89A-B190-4E36-90E5-2AAF0B7AD46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xmlns="" id="{B32ED101-5BD5-4BC7-8CBD-518D56F05D0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DB92F2-D202-4D03-B1E8-8242DC16028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3782527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73D8E8-F2C5-401B-876F-F2E505326EF0}" type="datetimeFigureOut">
              <a:rPr lang="pt-BR" smtClean="0"/>
              <a:t>11/10/2018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CE41153-AC2A-44C9-9ADB-26267B7C551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3201442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DE2BD524-AD27-4727-8AB8-7ED28DAD1FD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xmlns="" id="{77D431B8-DEC8-4D18-B7B7-2F5E340E93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D5C40151-05C5-43FF-B11D-AD77D39C50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FA745-4D46-4267-867C-8B5AFAC6D51B}" type="datetimeFigureOut">
              <a:rPr lang="pt-BR" smtClean="0"/>
              <a:t>11/10/2018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D5270C55-49C9-4EAD-B544-C9A8C939B4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6C5BF379-D172-44D6-91B0-442C1C528E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3C1A2-5B2A-4930-A781-6AC5AFB7968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159331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8B463869-445F-4834-A638-85D4836E02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xmlns="" id="{0780FA92-4D65-45B2-8A33-8A75D5C2E3A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0F19BB52-B3DF-4DFB-89F8-A7CA645CC7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FA745-4D46-4267-867C-8B5AFAC6D51B}" type="datetimeFigureOut">
              <a:rPr lang="pt-BR" smtClean="0"/>
              <a:t>11/10/2018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44003C36-0808-4C28-A52D-2D9EB0B809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E75A46BF-251A-4C02-B7B0-2B6DB4E9FD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3C1A2-5B2A-4930-A781-6AC5AFB7968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178271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xmlns="" id="{7CD9DB86-42C5-4BA1-8396-1469FA3CCBA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xmlns="" id="{E820C19D-C71C-4F33-B137-00FCE864779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9C39B0CA-5E3A-455E-ABBE-50C084D60C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FA745-4D46-4267-867C-8B5AFAC6D51B}" type="datetimeFigureOut">
              <a:rPr lang="pt-BR" smtClean="0"/>
              <a:t>11/10/2018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CFD513ED-71BE-430C-B347-5B1EBE29BB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A2E570D7-902F-451C-A533-A70D5B3D88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3C1A2-5B2A-4930-A781-6AC5AFB7968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877783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47428E7C-4F56-4847-A420-6294738388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37A8249F-D591-4940-9E5F-23EE77527A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B505F0FB-1A4E-47D1-83D9-F755E93B75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FA745-4D46-4267-867C-8B5AFAC6D51B}" type="datetimeFigureOut">
              <a:rPr lang="pt-BR" smtClean="0"/>
              <a:t>11/10/2018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A55BFC13-77E3-4295-A625-7A97D015FD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7DD955CE-E53D-4D0A-8217-057DE57FE1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3C1A2-5B2A-4930-A781-6AC5AFB7968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1089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9D806033-1CF6-41B3-95CE-0FFEB97135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xmlns="" id="{31496E6C-9C87-40FA-99A7-2A2485C059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45F4588A-E9BE-4A93-ABF0-63E0CECFBD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FA745-4D46-4267-867C-8B5AFAC6D51B}" type="datetimeFigureOut">
              <a:rPr lang="pt-BR" smtClean="0"/>
              <a:t>11/10/2018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FE0D4E89-4F89-437A-AA5A-DA357467CC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C81571BE-2234-453D-9A30-D0D1602892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3C1A2-5B2A-4930-A781-6AC5AFB7968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258739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22D1EF2B-0A6B-493C-8E87-4EFB9E3C62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FC56AD45-125C-449D-967D-938F29465F3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xmlns="" id="{0CF8F215-AFE3-4F98-A2A3-43CACA92788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xmlns="" id="{66F7DBE0-EEE1-4A10-8D40-12C961DC32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FA745-4D46-4267-867C-8B5AFAC6D51B}" type="datetimeFigureOut">
              <a:rPr lang="pt-BR" smtClean="0"/>
              <a:t>11/10/2018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xmlns="" id="{C0ED1723-D827-4D2E-AC62-73635588FD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xmlns="" id="{F2E7EB26-4B1C-49A4-A6DC-02C18C6AD9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3C1A2-5B2A-4930-A781-6AC5AFB7968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186076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26F3CE95-8304-49B2-98CD-5A38785D1C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xmlns="" id="{993AF53F-029E-4A42-8E21-1DB2B5FB73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xmlns="" id="{52087790-5279-4607-B843-1110E229D4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xmlns="" id="{9ED2A741-1B4A-4B69-AB5F-3DA67B9ABAB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xmlns="" id="{B75A8B5A-B1AE-4214-B71E-FB2A055A76C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xmlns="" id="{8263A5FC-2FC3-4916-9E3A-3E2A205853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FA745-4D46-4267-867C-8B5AFAC6D51B}" type="datetimeFigureOut">
              <a:rPr lang="pt-BR" smtClean="0"/>
              <a:t>11/10/2018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xmlns="" id="{6A237800-15A4-4438-A5C6-6CEE0E7EDF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xmlns="" id="{81A947E4-808B-4B59-8F83-6956B8378F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3C1A2-5B2A-4930-A781-6AC5AFB7968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15784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0C53E2B7-2DCD-4EA9-AD40-D2462DBD0E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xmlns="" id="{C4B9D8BA-3836-4FEE-A196-017E34DCB8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FA745-4D46-4267-867C-8B5AFAC6D51B}" type="datetimeFigureOut">
              <a:rPr lang="pt-BR" smtClean="0"/>
              <a:t>11/10/2018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xmlns="" id="{6D1D09B5-8DAB-40CB-BBFE-7D8CB61AEF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xmlns="" id="{3E007033-A3B8-498B-9C07-10F79FB210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3C1A2-5B2A-4930-A781-6AC5AFB7968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614894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xmlns="" id="{0F1F31DC-8B27-4EB1-9FFC-10C838BA7E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FA745-4D46-4267-867C-8B5AFAC6D51B}" type="datetimeFigureOut">
              <a:rPr lang="pt-BR" smtClean="0"/>
              <a:t>11/10/2018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xmlns="" id="{CB0613D5-0C00-4ACE-B4C6-DBF5975D78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xmlns="" id="{9C585DA9-AD01-4A60-9B73-016A61BB4F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3C1A2-5B2A-4930-A781-6AC5AFB7968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27212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D974E497-0E3B-4C4C-BF03-2B0A4C21CC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7F198979-85E9-402C-862C-AA71409976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xmlns="" id="{9863AEF5-CAEF-42C2-ABA1-9FCA4A2B054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xmlns="" id="{941D03CD-99BA-4F8C-A896-30EBA2323F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FA745-4D46-4267-867C-8B5AFAC6D51B}" type="datetimeFigureOut">
              <a:rPr lang="pt-BR" smtClean="0"/>
              <a:t>11/10/2018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xmlns="" id="{6986E1C4-87FC-4A95-9F96-3BC3B3BC15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xmlns="" id="{BC02B798-D1EA-4861-A8FD-7F350E033C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3C1A2-5B2A-4930-A781-6AC5AFB7968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316679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6DCD546F-CD92-4AD5-BE7F-1EB007CF2A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xmlns="" id="{B6B05E69-B9CC-45D1-A2E4-6A43BA8D0E3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xmlns="" id="{173A4FC3-19CC-4960-AF22-D95EC341AB5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xmlns="" id="{48C30591-02C6-4490-9758-FAF7CAA2B8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FA745-4D46-4267-867C-8B5AFAC6D51B}" type="datetimeFigureOut">
              <a:rPr lang="pt-BR" smtClean="0"/>
              <a:t>11/10/2018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xmlns="" id="{C4DB4E1C-30B3-44E9-9510-F74CC588D3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xmlns="" id="{A2248E73-8164-4FCE-9C9F-B20210F794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3C1A2-5B2A-4930-A781-6AC5AFB7968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256095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xmlns="" id="{E570A364-CEA1-4ABB-9A3F-6A6F4C5E20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xmlns="" id="{98C6BBC7-A4B3-40A2-BA5E-3A0D588A05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317F8803-9CF7-45D4-A1DA-DBF2F234AF5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2FA745-4D46-4267-867C-8B5AFAC6D51B}" type="datetimeFigureOut">
              <a:rPr lang="pt-BR" smtClean="0"/>
              <a:t>11/10/2018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3C00BDBE-EE5E-4902-AE13-F4A8CD83719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E4996ADF-602D-4D65-8020-98F6C94813E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B3C1A2-5B2A-4930-A781-6AC5AFB7968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890386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ítulo 1">
            <a:extLst>
              <a:ext uri="{FF2B5EF4-FFF2-40B4-BE49-F238E27FC236}">
                <a16:creationId xmlns:a16="http://schemas.microsoft.com/office/drawing/2014/main" xmlns="" id="{F484BB46-BD82-4D6B-BEE4-1338FE54B2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388753"/>
            <a:ext cx="12192000" cy="2228506"/>
          </a:xfrm>
        </p:spPr>
        <p:txBody>
          <a:bodyPr>
            <a:noAutofit/>
          </a:bodyPr>
          <a:lstStyle/>
          <a:p>
            <a:pPr algn="r"/>
            <a:r>
              <a:rPr lang="en-US" sz="2800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INDIVIDUAL DAMAGE AND ITS MASS PROJECTION: MANDATORY INSURANCE IN A FIRST-PARTY INSURANCE MODEL AS A TOOL FOR RESILIENCE IN THE FACE OF ENVIRONMENTAL DISASTERS</a:t>
            </a:r>
            <a:r>
              <a:rPr lang="en-US" sz="2800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en-US" sz="2800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pt-BR" sz="2800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pt-BR" sz="2800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pt-BR" sz="2400" i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PERY SARAIVA NETO</a:t>
            </a:r>
            <a:endParaRPr lang="pt-BR" sz="2400" i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5015754" y="523719"/>
            <a:ext cx="70456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dirty="0">
                <a:solidFill>
                  <a:schemeClr val="bg1"/>
                </a:solidFill>
                <a:latin typeface="Garamond" panose="02020404030301010803" pitchFamily="18" charset="0"/>
              </a:rPr>
              <a:t>IWP 3 – CLIMATE &amp; CATASTROPHIC EVENTS</a:t>
            </a:r>
            <a:endParaRPr lang="pt-BR" sz="2200" b="1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  <p:pic>
        <p:nvPicPr>
          <p:cNvPr id="6" name="Imagem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07295" y="96981"/>
            <a:ext cx="5082495" cy="1382992"/>
          </a:xfrm>
          <a:prstGeom prst="rect">
            <a:avLst/>
          </a:prstGeom>
        </p:spPr>
      </p:pic>
      <p:pic>
        <p:nvPicPr>
          <p:cNvPr id="2" name="Imagem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657" y="2980928"/>
            <a:ext cx="3165922" cy="1649130"/>
          </a:xfrm>
          <a:prstGeom prst="rect">
            <a:avLst/>
          </a:prstGeom>
        </p:spPr>
      </p:pic>
      <p:pic>
        <p:nvPicPr>
          <p:cNvPr id="3" name="Imagem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4649" y="2918933"/>
            <a:ext cx="3468668" cy="1876493"/>
          </a:xfrm>
          <a:prstGeom prst="rect">
            <a:avLst/>
          </a:prstGeom>
        </p:spPr>
      </p:pic>
      <p:pic>
        <p:nvPicPr>
          <p:cNvPr id="4" name="Imagem 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3314" y="4630058"/>
            <a:ext cx="3040006" cy="2022986"/>
          </a:xfrm>
          <a:prstGeom prst="rect">
            <a:avLst/>
          </a:prstGeom>
        </p:spPr>
      </p:pic>
      <p:pic>
        <p:nvPicPr>
          <p:cNvPr id="7" name="Imagem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9598" y="4795426"/>
            <a:ext cx="2925051" cy="18566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3763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 explicativo em elipse 1"/>
          <p:cNvSpPr/>
          <p:nvPr/>
        </p:nvSpPr>
        <p:spPr>
          <a:xfrm>
            <a:off x="1200310" y="2053284"/>
            <a:ext cx="3455894" cy="1721223"/>
          </a:xfrm>
          <a:prstGeom prst="wedgeEllipseCallou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2400" b="1" dirty="0" smtClean="0"/>
              <a:t>FIRST AND THIRD-PARTY INSURANCE</a:t>
            </a:r>
            <a:endParaRPr lang="pt-BR" sz="22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4" name="Texto explicativo em elipse 13"/>
          <p:cNvSpPr/>
          <p:nvPr/>
        </p:nvSpPr>
        <p:spPr>
          <a:xfrm>
            <a:off x="8262684" y="2557371"/>
            <a:ext cx="3799328" cy="1721223"/>
          </a:xfrm>
          <a:prstGeom prst="wedgeEllipseCallou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2400" b="1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MASS DAMAGES</a:t>
            </a:r>
            <a:endParaRPr lang="pt-BR" sz="2200" b="1" dirty="0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5" name="Texto explicativo em elipse 14"/>
          <p:cNvSpPr/>
          <p:nvPr/>
        </p:nvSpPr>
        <p:spPr>
          <a:xfrm>
            <a:off x="4290370" y="2891262"/>
            <a:ext cx="3455894" cy="1721223"/>
          </a:xfrm>
          <a:prstGeom prst="wedgeEllipseCallou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2200" b="1" dirty="0" smtClean="0">
                <a:solidFill>
                  <a:srgbClr val="FFC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PROBLEM</a:t>
            </a:r>
            <a:endParaRPr lang="pt-BR" sz="2200" b="1" dirty="0">
              <a:solidFill>
                <a:srgbClr val="FFC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6" name="Texto explicativo em elipse 15"/>
          <p:cNvSpPr/>
          <p:nvPr/>
        </p:nvSpPr>
        <p:spPr>
          <a:xfrm>
            <a:off x="4656204" y="4854168"/>
            <a:ext cx="3455894" cy="1721223"/>
          </a:xfrm>
          <a:prstGeom prst="wedgeEllipseCallou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rgbClr val="002060"/>
                </a:solidFill>
              </a:rPr>
              <a:t>MANDATORY</a:t>
            </a:r>
          </a:p>
          <a:p>
            <a:pPr algn="ctr"/>
            <a:r>
              <a:rPr lang="en-US" sz="2400" b="1" dirty="0" smtClean="0">
                <a:solidFill>
                  <a:srgbClr val="002060"/>
                </a:solidFill>
              </a:rPr>
              <a:t>ENVIRONMENTAL</a:t>
            </a:r>
            <a:endParaRPr lang="pt-BR" sz="2200" b="1" dirty="0" smtClean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US" sz="2400" b="1" dirty="0" smtClean="0">
                <a:solidFill>
                  <a:srgbClr val="002060"/>
                </a:solidFill>
              </a:rPr>
              <a:t>INSURANCE</a:t>
            </a:r>
            <a:endParaRPr lang="pt-BR" sz="2200" b="1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7" name="Texto explicativo em elipse 16"/>
          <p:cNvSpPr/>
          <p:nvPr/>
        </p:nvSpPr>
        <p:spPr>
          <a:xfrm>
            <a:off x="257961" y="277903"/>
            <a:ext cx="3455894" cy="1721223"/>
          </a:xfrm>
          <a:prstGeom prst="wedgeEllipseCallou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sz="2400" b="1" dirty="0">
                <a:solidFill>
                  <a:srgbClr val="FF0000"/>
                </a:solidFill>
                <a:latin typeface="inherit"/>
              </a:rPr>
              <a:t>SPREADING RISKS</a:t>
            </a:r>
            <a:r>
              <a:rPr lang="pt-BR" sz="1200" b="1" dirty="0">
                <a:solidFill>
                  <a:srgbClr val="FF0000"/>
                </a:solidFill>
              </a:rPr>
              <a:t> </a:t>
            </a:r>
            <a:endParaRPr lang="pt-BR" sz="2000" b="1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18" name="Texto explicativo em elipse 17"/>
          <p:cNvSpPr/>
          <p:nvPr/>
        </p:nvSpPr>
        <p:spPr>
          <a:xfrm>
            <a:off x="8434401" y="4797396"/>
            <a:ext cx="3455894" cy="1721223"/>
          </a:xfrm>
          <a:prstGeom prst="wedgeEllipseCallou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2400" b="1" dirty="0" smtClean="0">
                <a:solidFill>
                  <a:schemeClr val="accent4">
                    <a:lumMod val="75000"/>
                  </a:schemeClr>
                </a:solidFill>
              </a:rPr>
              <a:t>MORAL HAZARD</a:t>
            </a:r>
            <a:endParaRPr lang="pt-BR" sz="2200" b="1" dirty="0">
              <a:solidFill>
                <a:schemeClr val="accent4">
                  <a:lumMod val="7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9" name="Texto explicativo em elipse 18"/>
          <p:cNvSpPr/>
          <p:nvPr/>
        </p:nvSpPr>
        <p:spPr>
          <a:xfrm>
            <a:off x="56836" y="4120556"/>
            <a:ext cx="4341158" cy="2398063"/>
          </a:xfrm>
          <a:prstGeom prst="wedgeEllipseCallou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sz="2400" b="1" dirty="0" smtClean="0">
                <a:solidFill>
                  <a:schemeClr val="accent6">
                    <a:lumMod val="75000"/>
                  </a:schemeClr>
                </a:solidFill>
                <a:latin typeface="inherit"/>
              </a:rPr>
              <a:t>ENVIRONMENTAL DISASTERS AND INDIVIDUAL DAMAGE</a:t>
            </a:r>
            <a:endParaRPr lang="pt-BR" sz="2000" b="1" dirty="0">
              <a:solidFill>
                <a:schemeClr val="accent6">
                  <a:lumMod val="75000"/>
                </a:schemeClr>
              </a:solidFill>
              <a:latin typeface="Arial" panose="020B0604020202020204" pitchFamily="34" charset="0"/>
            </a:endParaRPr>
          </a:p>
        </p:txBody>
      </p:sp>
      <p:sp>
        <p:nvSpPr>
          <p:cNvPr id="20" name="Texto explicativo em elipse 19"/>
          <p:cNvSpPr/>
          <p:nvPr/>
        </p:nvSpPr>
        <p:spPr>
          <a:xfrm>
            <a:off x="3713854" y="184200"/>
            <a:ext cx="4892263" cy="1721223"/>
          </a:xfrm>
          <a:prstGeom prst="wedgeEllipseCallou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24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ADVERSE SELECTION</a:t>
            </a:r>
            <a:endParaRPr lang="pt-BR" sz="2400" b="1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1" name="Texto explicativo em elipse 20"/>
          <p:cNvSpPr/>
          <p:nvPr/>
        </p:nvSpPr>
        <p:spPr>
          <a:xfrm>
            <a:off x="8606118" y="90100"/>
            <a:ext cx="3455894" cy="1721223"/>
          </a:xfrm>
          <a:prstGeom prst="wedgeEllipseCallou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sz="2400" b="1" dirty="0" smtClean="0">
                <a:solidFill>
                  <a:schemeClr val="accent6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CONCLUSION</a:t>
            </a:r>
            <a:endParaRPr lang="pt-BR" sz="1200" b="1" dirty="0">
              <a:solidFill>
                <a:schemeClr val="accent6">
                  <a:lumMod val="7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2" name="Rectangle 3"/>
          <p:cNvSpPr>
            <a:spLocks noChangeArrowheads="1"/>
          </p:cNvSpPr>
          <p:nvPr/>
        </p:nvSpPr>
        <p:spPr bwMode="auto">
          <a:xfrm>
            <a:off x="0" y="90100"/>
            <a:ext cx="65" cy="27699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80184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9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xmlns="" id="{8029EF74-526A-4213-A527-D403EF0B4E2E}"/>
              </a:ext>
            </a:extLst>
          </p:cNvPr>
          <p:cNvSpPr txBox="1"/>
          <p:nvPr/>
        </p:nvSpPr>
        <p:spPr>
          <a:xfrm>
            <a:off x="1285777" y="1847123"/>
            <a:ext cx="100849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 err="1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Thank</a:t>
            </a:r>
            <a:r>
              <a:rPr lang="pt-BR" sz="5400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pt-BR" sz="5400" b="1" dirty="0" err="1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you</a:t>
            </a:r>
            <a:r>
              <a:rPr lang="pt-BR" sz="5400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!</a:t>
            </a:r>
            <a:endParaRPr lang="pt-BR" sz="54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4" name="CaixaDeTexto 13">
            <a:extLst>
              <a:ext uri="{FF2B5EF4-FFF2-40B4-BE49-F238E27FC236}">
                <a16:creationId xmlns:a16="http://schemas.microsoft.com/office/drawing/2014/main" xmlns="" id="{FF322F97-35DC-4B86-B71B-8CF184CB3888}"/>
              </a:ext>
            </a:extLst>
          </p:cNvPr>
          <p:cNvSpPr txBox="1"/>
          <p:nvPr/>
        </p:nvSpPr>
        <p:spPr>
          <a:xfrm>
            <a:off x="682171" y="4001528"/>
            <a:ext cx="10987315" cy="80021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pt-BR" sz="4600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contato@perysaraivaneto.com.br</a:t>
            </a:r>
          </a:p>
        </p:txBody>
      </p:sp>
      <p:pic>
        <p:nvPicPr>
          <p:cNvPr id="10" name="Imagem 9">
            <a:extLst>
              <a:ext uri="{FF2B5EF4-FFF2-40B4-BE49-F238E27FC236}">
                <a16:creationId xmlns:a16="http://schemas.microsoft.com/office/drawing/2014/main" xmlns="" id="{3ADBAB4B-C193-45D5-94C5-EE935A92BBD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98296" y="5539219"/>
            <a:ext cx="4293704" cy="13187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3514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1453</TotalTime>
  <Words>59</Words>
  <Application>Microsoft Office PowerPoint</Application>
  <PresentationFormat>Widescreen</PresentationFormat>
  <Paragraphs>15</Paragraphs>
  <Slides>3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3</vt:i4>
      </vt:variant>
    </vt:vector>
  </HeadingPairs>
  <TitlesOfParts>
    <vt:vector size="10" baseType="lpstr">
      <vt:lpstr>Arial</vt:lpstr>
      <vt:lpstr>Calibri</vt:lpstr>
      <vt:lpstr>Calibri Light</vt:lpstr>
      <vt:lpstr>Garamond</vt:lpstr>
      <vt:lpstr>inherit</vt:lpstr>
      <vt:lpstr>Tahoma</vt:lpstr>
      <vt:lpstr>Tema do Office</vt:lpstr>
      <vt:lpstr>INDIVIDUAL DAMAGE AND ITS MASS PROJECTION: MANDATORY INSURANCE IN A FIRST-PARTY INSURANCE MODEL AS A TOOL FOR RESILIENCE IN THE FACE OF ENVIRONMENTAL DISASTERS  PERY SARAIVA NETO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LEI GERAL DE PROTEÇÃO DE DADOS E O COMPLIANCE NO SETOR DE SEGUROS</dc:title>
  <dc:creator>Daniel Kraemer</dc:creator>
  <cp:lastModifiedBy>Usuário do Windows</cp:lastModifiedBy>
  <cp:revision>96</cp:revision>
  <dcterms:created xsi:type="dcterms:W3CDTF">2018-10-02T02:42:50Z</dcterms:created>
  <dcterms:modified xsi:type="dcterms:W3CDTF">2018-10-11T18:04:51Z</dcterms:modified>
</cp:coreProperties>
</file>